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282" r:id="rId2"/>
    <p:sldId id="275" r:id="rId3"/>
    <p:sldId id="283" r:id="rId4"/>
    <p:sldId id="290" r:id="rId5"/>
    <p:sldId id="294" r:id="rId6"/>
    <p:sldId id="288" r:id="rId7"/>
    <p:sldId id="276" r:id="rId8"/>
    <p:sldId id="289" r:id="rId9"/>
    <p:sldId id="286" r:id="rId10"/>
    <p:sldId id="277" r:id="rId11"/>
    <p:sldId id="285" r:id="rId12"/>
    <p:sldId id="278" r:id="rId13"/>
    <p:sldId id="268" r:id="rId14"/>
    <p:sldId id="292" r:id="rId15"/>
    <p:sldId id="291" r:id="rId16"/>
    <p:sldId id="293" r:id="rId17"/>
    <p:sldId id="260" r:id="rId18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9900CC"/>
    <a:srgbClr val="FFFF00"/>
    <a:srgbClr val="FF00FF"/>
    <a:srgbClr val="0066FF"/>
    <a:srgbClr val="990099"/>
    <a:srgbClr val="CC00CC"/>
    <a:srgbClr val="FF9900"/>
    <a:srgbClr val="66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76" autoAdjust="0"/>
    <p:restoredTop sz="94660"/>
  </p:normalViewPr>
  <p:slideViewPr>
    <p:cSldViewPr>
      <p:cViewPr>
        <p:scale>
          <a:sx n="82" d="100"/>
          <a:sy n="82" d="100"/>
        </p:scale>
        <p:origin x="-1380" y="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16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34B954-86C7-46BC-A6FC-53D479533974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DC0D6A-35B9-4DD3-9C7F-B728A92C38CD}">
      <dgm:prSet/>
      <dgm:spPr/>
      <dgm:t>
        <a:bodyPr/>
        <a:lstStyle/>
        <a:p>
          <a:pPr rtl="0"/>
          <a:r>
            <a:rPr lang="ru-RU" b="1" dirty="0" smtClean="0"/>
            <a:t>Задачи на смекалку</a:t>
          </a:r>
          <a:endParaRPr lang="ru-RU" b="1" dirty="0"/>
        </a:p>
      </dgm:t>
    </dgm:pt>
    <dgm:pt modelId="{7DC7AE7A-3F5F-4DD6-B5DB-B56258C8C2F6}" type="parTrans" cxnId="{00E69C86-09E3-4C14-BFEB-DDDC521A5D6F}">
      <dgm:prSet/>
      <dgm:spPr/>
      <dgm:t>
        <a:bodyPr/>
        <a:lstStyle/>
        <a:p>
          <a:endParaRPr lang="ru-RU"/>
        </a:p>
      </dgm:t>
    </dgm:pt>
    <dgm:pt modelId="{FC0B7B2C-5BF0-43C3-9423-AB986E5B9468}" type="sibTrans" cxnId="{00E69C86-09E3-4C14-BFEB-DDDC521A5D6F}">
      <dgm:prSet/>
      <dgm:spPr/>
      <dgm:t>
        <a:bodyPr/>
        <a:lstStyle/>
        <a:p>
          <a:endParaRPr lang="ru-RU"/>
        </a:p>
      </dgm:t>
    </dgm:pt>
    <dgm:pt modelId="{05823CC1-4EF0-4733-AFC1-F7B0E1B5B52E}" type="pres">
      <dgm:prSet presAssocID="{4C34B954-86C7-46BC-A6FC-53D479533974}" presName="compositeShape" presStyleCnt="0">
        <dgm:presLayoutVars>
          <dgm:chMax val="7"/>
          <dgm:dir/>
          <dgm:resizeHandles val="exact"/>
        </dgm:presLayoutVars>
      </dgm:prSet>
      <dgm:spPr/>
    </dgm:pt>
    <dgm:pt modelId="{BC997617-CBDF-42D6-A4CC-498E17B271A9}" type="pres">
      <dgm:prSet presAssocID="{A2DC0D6A-35B9-4DD3-9C7F-B728A92C38CD}" presName="circ1TxSh" presStyleLbl="vennNode1" presStyleIdx="0" presStyleCnt="1" custScaleX="112168" custLinFactNeighborX="35566" custLinFactNeighborY="-68395"/>
      <dgm:spPr/>
    </dgm:pt>
  </dgm:ptLst>
  <dgm:cxnLst>
    <dgm:cxn modelId="{00E69C86-09E3-4C14-BFEB-DDDC521A5D6F}" srcId="{4C34B954-86C7-46BC-A6FC-53D479533974}" destId="{A2DC0D6A-35B9-4DD3-9C7F-B728A92C38CD}" srcOrd="0" destOrd="0" parTransId="{7DC7AE7A-3F5F-4DD6-B5DB-B56258C8C2F6}" sibTransId="{FC0B7B2C-5BF0-43C3-9423-AB986E5B9468}"/>
    <dgm:cxn modelId="{CA454E68-2DBA-4F05-B4D2-AA2F989BBF04}" type="presOf" srcId="{A2DC0D6A-35B9-4DD3-9C7F-B728A92C38CD}" destId="{BC997617-CBDF-42D6-A4CC-498E17B271A9}" srcOrd="0" destOrd="0" presId="urn:microsoft.com/office/officeart/2005/8/layout/venn1"/>
    <dgm:cxn modelId="{25F9FE43-F57C-492D-BE5F-B7216CBC7213}" type="presOf" srcId="{4C34B954-86C7-46BC-A6FC-53D479533974}" destId="{05823CC1-4EF0-4733-AFC1-F7B0E1B5B52E}" srcOrd="0" destOrd="0" presId="urn:microsoft.com/office/officeart/2005/8/layout/venn1"/>
    <dgm:cxn modelId="{61BEE6B6-3583-4A65-B396-0E60F45428E4}" type="presParOf" srcId="{05823CC1-4EF0-4733-AFC1-F7B0E1B5B52E}" destId="{BC997617-CBDF-42D6-A4CC-498E17B271A9}" srcOrd="0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BA87CD84-0210-4526-AD72-416BAFBEC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11628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F9837-43E0-449F-A741-5C3CF6857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4811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29221-68C5-4049-8CF5-6E716C082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371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20CEA-1E5F-40F4-8E13-37DF4ADCC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866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4845543"/>
            <a:ext cx="9070813" cy="2318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FC03D-780A-443C-8DAB-31133E13522C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CB193-2DAE-4F73-9A6F-7536311F2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030EC-2A84-41F8-88B1-DD5AD5265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4003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7B272-D050-4A9F-8165-689FDA9AF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6398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41305-347A-4FDF-A2C4-082B4DABC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9959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DDBA0-1586-454E-A1FA-061301A21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9158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44080-5877-4399-94DA-AD03CD5B4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9259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D6BA4-2AB7-45F3-ADC5-384B516EF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011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237F7-FDBE-4CAB-9D2F-895F6D65C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4248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86719-1866-4341-AEC0-EB9DAF8CB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0341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C14BAFA3-D74E-4B8F-9F5B-BDF0EFE74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vnimanie_-_obnaruzhen_VIRUS_(iPlayer.fm).mp3" TargetMode="Externa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epositphotos_12350839-kids-in-spaceship-and-satur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66" y="279375"/>
            <a:ext cx="9215502" cy="68739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5404" y="565127"/>
            <a:ext cx="8786874" cy="6286544"/>
          </a:xfrm>
        </p:spPr>
        <p:txBody>
          <a:bodyPr/>
          <a:lstStyle/>
          <a:p>
            <a:r>
              <a:rPr lang="ru-RU" sz="6000" b="1" dirty="0" smtClean="0"/>
              <a:t>Урок закрепления </a:t>
            </a:r>
            <a:br>
              <a:rPr lang="ru-RU" sz="6000" b="1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>«Задачи на</a:t>
            </a:r>
            <a:br>
              <a:rPr lang="ru-RU" sz="6000" b="1" dirty="0" smtClean="0"/>
            </a:br>
            <a:r>
              <a:rPr lang="ru-RU" sz="6000" b="1" dirty="0" smtClean="0"/>
              <a:t> нахождение </a:t>
            </a:r>
            <a:br>
              <a:rPr lang="ru-RU" sz="6000" b="1" dirty="0" smtClean="0"/>
            </a:br>
            <a:r>
              <a:rPr lang="ru-RU" sz="6000" b="1" dirty="0" smtClean="0"/>
              <a:t>четвертого</a:t>
            </a:r>
            <a:br>
              <a:rPr lang="ru-RU" sz="6000" b="1" dirty="0" smtClean="0"/>
            </a:br>
            <a:r>
              <a:rPr lang="ru-RU" sz="6000" b="1" dirty="0" smtClean="0"/>
              <a:t> пропорционального»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user\Desktop\сатур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2986" y="2351077"/>
            <a:ext cx="6197639" cy="47863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ru-RU" dirty="0" smtClean="0"/>
              <a:t>490 : 70 = 7 (мин) - время</a:t>
            </a:r>
          </a:p>
          <a:p>
            <a:pPr marL="514350" indent="-514350">
              <a:buAutoNum type="arabicParenR"/>
            </a:pPr>
            <a:r>
              <a:rPr lang="ru-RU" dirty="0" smtClean="0"/>
              <a:t>80 * 7 = 560 (м)</a:t>
            </a:r>
          </a:p>
          <a:p>
            <a:pPr marL="514350" indent="-514350"/>
            <a:r>
              <a:rPr lang="ru-RU" dirty="0" smtClean="0"/>
              <a:t>Ответ: 560 м</a:t>
            </a:r>
            <a:endParaRPr lang="ru-RU" dirty="0"/>
          </a:p>
        </p:txBody>
      </p:sp>
      <p:pic>
        <p:nvPicPr>
          <p:cNvPr id="1026" name="Picture 2" descr="C:\Users\user\Desktop\9def1868f1a34e9c1302186eb24e71b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42" y="3494085"/>
            <a:ext cx="3357586" cy="36081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83056" y="4279903"/>
            <a:ext cx="5715040" cy="112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Спасибо!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553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394858" cy="16922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792" y="395461"/>
            <a:ext cx="9069387" cy="4987925"/>
          </a:xfrm>
        </p:spPr>
        <p:txBody>
          <a:bodyPr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двух спасательных ракетах прилетело 14 космонавтов, а потом еще 35, Сколько понадобилось ракет, если они были одинаковые?</a:t>
            </a: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0261143"/>
              </p:ext>
            </p:extLst>
          </p:nvPr>
        </p:nvGraphicFramePr>
        <p:xfrm>
          <a:off x="575816" y="2051645"/>
          <a:ext cx="8496944" cy="504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8326"/>
                <a:gridCol w="2784309"/>
                <a:gridCol w="2784309"/>
              </a:tblGrid>
              <a:tr h="15039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87474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3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ru-RU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</a:t>
                      </a:r>
                      <a:r>
                        <a:rPr lang="ru-RU" sz="3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ru-RU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9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ru-RU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 bwMode="auto">
          <a:xfrm>
            <a:off x="6267043" y="5117494"/>
            <a:ext cx="288032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Прямоугольник 7"/>
          <p:cNvSpPr/>
          <p:nvPr/>
        </p:nvSpPr>
        <p:spPr>
          <a:xfrm>
            <a:off x="503808" y="2051645"/>
            <a:ext cx="3024336" cy="1384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В 1 – ой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ракете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28144" y="2077481"/>
            <a:ext cx="2738899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КОЛИЧЕСТВО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ракет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67044" y="2077481"/>
            <a:ext cx="288032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Всего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космонавтов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8164" y="4846372"/>
            <a:ext cx="2561599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одинаковое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46161" y="3525923"/>
            <a:ext cx="569387" cy="1311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34420" y="4846372"/>
            <a:ext cx="748923" cy="1880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11126" y="3507218"/>
            <a:ext cx="607859" cy="1433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?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536047" y="3799845"/>
            <a:ext cx="1781257" cy="865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р.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36047" y="5664270"/>
            <a:ext cx="1781257" cy="865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р.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93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вене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1552" y="2279639"/>
            <a:ext cx="6072230" cy="51435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ru-RU" dirty="0" smtClean="0"/>
              <a:t>14 :2 = 7 (к.) – в 1-ой ракете</a:t>
            </a:r>
          </a:p>
          <a:p>
            <a:pPr marL="514350" indent="-514350">
              <a:buAutoNum type="arabicParenR"/>
            </a:pPr>
            <a:r>
              <a:rPr lang="ru-RU" dirty="0" smtClean="0"/>
              <a:t>З5 : 7 = 5 (р.)</a:t>
            </a:r>
          </a:p>
          <a:p>
            <a:pPr marL="514350" indent="-514350"/>
            <a:r>
              <a:rPr lang="ru-RU" dirty="0" smtClean="0"/>
              <a:t>Ответ: 5 ракет</a:t>
            </a:r>
            <a:endParaRPr lang="ru-RU" dirty="0"/>
          </a:p>
        </p:txBody>
      </p:sp>
      <p:pic>
        <p:nvPicPr>
          <p:cNvPr id="2050" name="Picture 2" descr="C:\Users\user\Desktop\07.-prikolnye-kartinki-dlya-srisovki.jpg"/>
          <p:cNvPicPr>
            <a:picLocks noChangeAspect="1" noChangeArrowheads="1"/>
          </p:cNvPicPr>
          <p:nvPr/>
        </p:nvPicPr>
        <p:blipFill>
          <a:blip r:embed="rId3"/>
          <a:srcRect l="22308" t="10625" r="23461" b="8750"/>
          <a:stretch>
            <a:fillRect/>
          </a:stretch>
        </p:blipFill>
        <p:spPr bwMode="auto">
          <a:xfrm>
            <a:off x="253966" y="3851275"/>
            <a:ext cx="3357586" cy="30718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11486" y="5565787"/>
            <a:ext cx="7572428" cy="1738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solidFill>
                  <a:srgbClr val="FF0000"/>
                </a:solidFill>
              </a:rPr>
              <a:t>Спасибо!</a:t>
            </a:r>
            <a:endParaRPr lang="ru-RU" sz="11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99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528" y="301625"/>
            <a:ext cx="9390097" cy="1260475"/>
          </a:xfrm>
        </p:spPr>
        <p:txBody>
          <a:bodyPr/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27 м ткани для жителей Плутона сшили 3 рубашки. Сколько можно сшить брюк из 45 м ткани, если на одно изделие израсходовали одинаковое количество ткани?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t" hangingPunct="1"/>
            <a:endParaRPr lang="ru-RU" dirty="0"/>
          </a:p>
          <a:p>
            <a:pPr eaLnBrk="1" fontAlgn="t" hangingPunct="1"/>
            <a:r>
              <a:rPr lang="ru-RU" b="1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  <a:endParaRPr lang="ru-RU" dirty="0"/>
          </a:p>
          <a:p>
            <a:pPr eaLnBrk="1" fontAlgn="t" hangingPunct="1"/>
            <a:r>
              <a:rPr lang="ru-RU" b="1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    </a:t>
            </a:r>
            <a:endParaRPr lang="ru-RU" dirty="0"/>
          </a:p>
          <a:p>
            <a:pPr eaLnBrk="1" fontAlgn="t" hangingPunct="1"/>
            <a:r>
              <a:rPr lang="ru-RU" b="1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      </a:t>
            </a:r>
            <a:endParaRPr lang="ru-RU" dirty="0"/>
          </a:p>
          <a:p>
            <a:pPr eaLnBrk="1" fontAlgn="t" hangingPunct="1"/>
            <a:r>
              <a:rPr lang="ru-RU" b="1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    </a:t>
            </a:r>
            <a:endParaRPr lang="ru-RU" dirty="0"/>
          </a:p>
          <a:p>
            <a:pPr eaLnBrk="1" fontAlgn="t" hangingPunct="1"/>
            <a:endParaRPr lang="ru-RU" dirty="0"/>
          </a:p>
          <a:p>
            <a:pPr eaLnBrk="1" fontAlgn="t" hangingPunct="1"/>
            <a:r>
              <a:rPr lang="ru-RU" b="1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  <a:endParaRPr lang="ru-RU" dirty="0"/>
          </a:p>
          <a:p>
            <a:pPr eaLnBrk="1" fontAlgn="t" hangingPunct="1"/>
            <a:r>
              <a:rPr lang="ru-RU" b="1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    </a:t>
            </a:r>
            <a:endParaRPr lang="ru-RU" dirty="0"/>
          </a:p>
          <a:p>
            <a:pPr eaLnBrk="1" fontAlgn="t" hangingPunct="1"/>
            <a:r>
              <a:rPr lang="ru-RU" b="1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      </a:t>
            </a:r>
            <a:endParaRPr lang="ru-RU" dirty="0"/>
          </a:p>
          <a:p>
            <a:pPr eaLnBrk="1" fontAlgn="t" hangingPunct="1"/>
            <a:r>
              <a:rPr lang="ru-RU" b="1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    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14115921"/>
              </p:ext>
            </p:extLst>
          </p:nvPr>
        </p:nvGraphicFramePr>
        <p:xfrm>
          <a:off x="575816" y="1691605"/>
          <a:ext cx="8496944" cy="504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8326"/>
                <a:gridCol w="2784309"/>
                <a:gridCol w="2784309"/>
              </a:tblGrid>
              <a:tr h="15039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87474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3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ru-RU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</a:t>
                      </a:r>
                      <a:r>
                        <a:rPr lang="ru-RU" sz="3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ru-RU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9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ru-RU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3808" y="1763613"/>
            <a:ext cx="3024336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Расход ткани на 1 изделие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28144" y="1763613"/>
            <a:ext cx="2738899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Количество изделий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67044" y="1777832"/>
            <a:ext cx="28803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Общий расход ткани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46161" y="3347789"/>
            <a:ext cx="569388" cy="1311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3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36047" y="3799845"/>
            <a:ext cx="1521570" cy="865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27м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34420" y="4846372"/>
            <a:ext cx="748923" cy="1880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36047" y="5664270"/>
            <a:ext cx="1348446" cy="865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45м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11126" y="3507218"/>
            <a:ext cx="607859" cy="1433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98164" y="4846372"/>
            <a:ext cx="2755498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одинаковый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 bwMode="auto">
          <a:xfrm>
            <a:off x="6267043" y="4781499"/>
            <a:ext cx="288032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293349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Desktop\юпитер.jpg"/>
          <p:cNvPicPr>
            <a:picLocks noChangeAspect="1" noChangeArrowheads="1"/>
          </p:cNvPicPr>
          <p:nvPr/>
        </p:nvPicPr>
        <p:blipFill>
          <a:blip r:embed="rId2"/>
          <a:srcRect l="20117" t="1712" r="21289"/>
          <a:stretch>
            <a:fillRect/>
          </a:stretch>
        </p:blipFill>
        <p:spPr bwMode="auto">
          <a:xfrm>
            <a:off x="3540114" y="2279638"/>
            <a:ext cx="5715040" cy="50573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ru-RU" dirty="0" smtClean="0"/>
              <a:t>27 : 3 = 9 (м) – на одно изделие</a:t>
            </a:r>
          </a:p>
          <a:p>
            <a:pPr marL="514350" indent="-514350">
              <a:buAutoNum type="arabicParenR"/>
            </a:pPr>
            <a:r>
              <a:rPr lang="ru-RU" dirty="0" smtClean="0"/>
              <a:t>45 : 9 = 5 (б.)</a:t>
            </a:r>
          </a:p>
          <a:p>
            <a:pPr marL="514350" indent="-514350"/>
            <a:r>
              <a:rPr lang="ru-RU" dirty="0" smtClean="0"/>
              <a:t>Ответ: </a:t>
            </a:r>
            <a:r>
              <a:rPr lang="ru-RU" smtClean="0"/>
              <a:t>5 брюк</a:t>
            </a:r>
            <a:endParaRPr lang="ru-RU" dirty="0"/>
          </a:p>
        </p:txBody>
      </p:sp>
      <p:pic>
        <p:nvPicPr>
          <p:cNvPr id="18434" name="Picture 2" descr="http://decorbal.md/static/storage/products/P002654/big_uvifwhw2yxsx8exzbtd34ttmp.jpg"/>
          <p:cNvPicPr>
            <a:picLocks noChangeAspect="1" noChangeArrowheads="1"/>
          </p:cNvPicPr>
          <p:nvPr/>
        </p:nvPicPr>
        <p:blipFill>
          <a:blip r:embed="rId3"/>
          <a:srcRect b="15249"/>
          <a:stretch>
            <a:fillRect/>
          </a:stretch>
        </p:blipFill>
        <p:spPr bwMode="auto">
          <a:xfrm>
            <a:off x="259882" y="3565523"/>
            <a:ext cx="3123020" cy="35719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40180" y="3994151"/>
            <a:ext cx="6429420" cy="123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Спасибо!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79375"/>
            <a:ext cx="9069387" cy="5988057"/>
          </a:xfrm>
        </p:spPr>
        <p:txBody>
          <a:bodyPr/>
          <a:lstStyle/>
          <a:p>
            <a:pPr algn="ctr"/>
            <a:r>
              <a:rPr lang="ru-RU" sz="2400" b="1" dirty="0" smtClean="0"/>
              <a:t>Петя и Коля читали книги о космосе. Коля прочитал 3 книги, в которых 630 страниц, а Петя – 2 книги. Сколько страниц прочитал Петя, если количество страниц в книгах одинаковое?</a:t>
            </a:r>
            <a:endParaRPr lang="ru-RU" sz="2400" b="1" dirty="0" smtClean="0"/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0261143"/>
              </p:ext>
            </p:extLst>
          </p:nvPr>
        </p:nvGraphicFramePr>
        <p:xfrm>
          <a:off x="575816" y="2051645"/>
          <a:ext cx="8496944" cy="504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8326"/>
                <a:gridCol w="2784309"/>
                <a:gridCol w="2784309"/>
              </a:tblGrid>
              <a:tr h="15039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87474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3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ru-RU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</a:t>
                      </a:r>
                      <a:r>
                        <a:rPr lang="ru-RU" sz="3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ru-RU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9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ru-RU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 bwMode="auto">
          <a:xfrm>
            <a:off x="6267043" y="5117494"/>
            <a:ext cx="288032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Прямоугольник 7"/>
          <p:cNvSpPr/>
          <p:nvPr/>
        </p:nvSpPr>
        <p:spPr>
          <a:xfrm>
            <a:off x="503808" y="2051645"/>
            <a:ext cx="3024336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В 1 – ой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книге страниц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28144" y="2077481"/>
            <a:ext cx="2738899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КОЛИЧЕСТВО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книг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67044" y="2077481"/>
            <a:ext cx="288032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Всего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страниц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8164" y="4846372"/>
            <a:ext cx="2561599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одинаковое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46161" y="3525923"/>
            <a:ext cx="569388" cy="1311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3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34420" y="4846372"/>
            <a:ext cx="607859" cy="1433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2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11126" y="3507218"/>
            <a:ext cx="607859" cy="1433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?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536047" y="3799845"/>
            <a:ext cx="1223412" cy="865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630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83452" y="5565787"/>
            <a:ext cx="646331" cy="1122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93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user\Desktop\нептун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500" t="15000" r="23000" b="18000"/>
          <a:stretch>
            <a:fillRect/>
          </a:stretch>
        </p:blipFill>
        <p:spPr bwMode="auto">
          <a:xfrm>
            <a:off x="4897436" y="2208201"/>
            <a:ext cx="4929222" cy="4929222"/>
          </a:xfrm>
          <a:prstGeom prst="rect">
            <a:avLst/>
          </a:prstGeom>
          <a:noFill/>
        </p:spPr>
      </p:pic>
      <p:pic>
        <p:nvPicPr>
          <p:cNvPr id="16385" name="Picture 1" descr="C:\Users\user\Desktop\8528708-Various-alien-and-space-cartoons-vector-illustration--Stock-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280" y="4105437"/>
            <a:ext cx="4429156" cy="30113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25998" y="3994151"/>
            <a:ext cx="4929222" cy="123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Спасибо!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56" y="350813"/>
            <a:ext cx="6286544" cy="3784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Задача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1)630 : 3 = 210 (стр.) – в одной книге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2) 210 * 2 = 420 (стр.)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 420 страниц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прочитал Петя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1547813"/>
            <a:ext cx="3713162" cy="540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31800" y="779442"/>
            <a:ext cx="8223250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ru-RU" sz="3600" b="1" baseline="30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1222" y="1065193"/>
            <a:ext cx="6000792" cy="3755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420 :  10 – 4  : 2 = 35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 * 120 -120  : 6 = 0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360 : 6 + 3  = 40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100 – 24 : 2 – 38 = 0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Двойные круглые скобки 8"/>
          <p:cNvSpPr/>
          <p:nvPr/>
        </p:nvSpPr>
        <p:spPr bwMode="auto">
          <a:xfrm>
            <a:off x="2182792" y="993755"/>
            <a:ext cx="1143008" cy="642942"/>
          </a:xfrm>
          <a:prstGeom prst="bracketPair">
            <a:avLst/>
          </a:prstGeom>
          <a:noFill/>
          <a:ln w="5715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Двойные круглые скобки 9"/>
          <p:cNvSpPr/>
          <p:nvPr/>
        </p:nvSpPr>
        <p:spPr bwMode="auto">
          <a:xfrm>
            <a:off x="1825602" y="1922449"/>
            <a:ext cx="1500198" cy="714380"/>
          </a:xfrm>
          <a:prstGeom prst="bracketPair">
            <a:avLst/>
          </a:prstGeom>
          <a:noFill/>
          <a:ln w="5715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1" name="Двойные круглые скобки 10"/>
          <p:cNvSpPr/>
          <p:nvPr/>
        </p:nvSpPr>
        <p:spPr bwMode="auto">
          <a:xfrm>
            <a:off x="2039916" y="2779705"/>
            <a:ext cx="1000132" cy="642942"/>
          </a:xfrm>
          <a:prstGeom prst="bracketPair">
            <a:avLst/>
          </a:prstGeom>
          <a:noFill/>
          <a:ln w="5715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2" name="Двойные круглые скобки 11"/>
          <p:cNvSpPr/>
          <p:nvPr/>
        </p:nvSpPr>
        <p:spPr bwMode="auto">
          <a:xfrm>
            <a:off x="1182660" y="3708399"/>
            <a:ext cx="1428760" cy="714380"/>
          </a:xfrm>
          <a:prstGeom prst="bracketPair">
            <a:avLst/>
          </a:prstGeom>
          <a:noFill/>
          <a:ln w="5715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032" y="4994283"/>
            <a:ext cx="6500858" cy="123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Молодцы!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561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1" grpId="0" animBg="1"/>
      <p:bldP spid="12" grpId="0" animBg="1"/>
      <p:bldP spid="1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матем открытый урок\звездолет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99" t="-11516" r="-2999" b="11516"/>
          <a:stretch/>
        </p:blipFill>
        <p:spPr bwMode="auto">
          <a:xfrm>
            <a:off x="247225" y="-828675"/>
            <a:ext cx="9865096" cy="81369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chemeClr val="tx1"/>
                </a:solidFill>
              </a:rPr>
              <a:t>Вперед, за знаниями!!!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309770" y="-61248"/>
            <a:ext cx="9664099" cy="2547892"/>
          </a:xfrm>
        </p:spPr>
      </p:pic>
      <p:pic>
        <p:nvPicPr>
          <p:cNvPr id="9219" name="Picture 2" descr="C:\Мои документы\Мои рисунки\Космос\планеты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8873" y="1968667"/>
            <a:ext cx="6457900" cy="443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C:\Мои документы\Мои рисунки\Космос\меркурий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66" y="944959"/>
            <a:ext cx="745546" cy="7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C:\Мои документы\Мои рисунки\Космос\венера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795" y="2834878"/>
            <a:ext cx="745546" cy="7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C:\Мои документы\Мои рисунки\Космос\земля 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66" y="4409810"/>
            <a:ext cx="745546" cy="7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C:\Мои документы\Мои рисунки\Космос\марс 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7549" y="6220983"/>
            <a:ext cx="745546" cy="7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C:\Мои документы\Мои рисунки\Космос\юпитер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82803" y="6220983"/>
            <a:ext cx="745546" cy="7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C:\Мои документы\Мои рисунки\Космос\сатурн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741793" y="6142236"/>
            <a:ext cx="745546" cy="7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 descr="C:\Мои документы\Мои рисунки\Космос\уран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056813" y="4724797"/>
            <a:ext cx="745546" cy="7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 descr="C:\Мои документы\Мои рисунки\Космос\нептун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663038" y="3149864"/>
            <a:ext cx="745546" cy="7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2" descr="C:\Мои документы\Мои рисунки\Космос\плутон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899303" y="1102452"/>
            <a:ext cx="745546" cy="7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TextBox 13"/>
          <p:cNvSpPr txBox="1">
            <a:spLocks noChangeArrowheads="1"/>
          </p:cNvSpPr>
          <p:nvPr/>
        </p:nvSpPr>
        <p:spPr bwMode="auto">
          <a:xfrm>
            <a:off x="236265" y="1732425"/>
            <a:ext cx="1496342" cy="37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/>
            <a:r>
              <a:rPr lang="ru-RU" b="1" dirty="0">
                <a:solidFill>
                  <a:srgbClr val="47FFD1"/>
                </a:solidFill>
              </a:rPr>
              <a:t>МЕРКУРИЙ</a:t>
            </a:r>
          </a:p>
        </p:txBody>
      </p:sp>
      <p:sp>
        <p:nvSpPr>
          <p:cNvPr id="9230" name="TextBox 14"/>
          <p:cNvSpPr txBox="1">
            <a:spLocks noChangeArrowheads="1"/>
          </p:cNvSpPr>
          <p:nvPr/>
        </p:nvSpPr>
        <p:spPr bwMode="auto">
          <a:xfrm>
            <a:off x="315020" y="3622344"/>
            <a:ext cx="1496343" cy="37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/>
            <a:r>
              <a:rPr lang="ru-RU" b="1" dirty="0">
                <a:solidFill>
                  <a:srgbClr val="47FFD1"/>
                </a:solidFill>
              </a:rPr>
              <a:t>ВЕНЕРА</a:t>
            </a:r>
          </a:p>
        </p:txBody>
      </p:sp>
      <p:sp>
        <p:nvSpPr>
          <p:cNvPr id="9231" name="TextBox 15"/>
          <p:cNvSpPr txBox="1">
            <a:spLocks noChangeArrowheads="1"/>
          </p:cNvSpPr>
          <p:nvPr/>
        </p:nvSpPr>
        <p:spPr bwMode="auto">
          <a:xfrm>
            <a:off x="157510" y="5197276"/>
            <a:ext cx="1338834" cy="37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r>
              <a:rPr lang="ru-RU" b="1" dirty="0">
                <a:solidFill>
                  <a:srgbClr val="47FFD1"/>
                </a:solidFill>
              </a:rPr>
              <a:t>ЗЕМЛЯ</a:t>
            </a:r>
          </a:p>
        </p:txBody>
      </p:sp>
      <p:sp>
        <p:nvSpPr>
          <p:cNvPr id="9232" name="TextBox 16"/>
          <p:cNvSpPr txBox="1">
            <a:spLocks noChangeArrowheads="1"/>
          </p:cNvSpPr>
          <p:nvPr/>
        </p:nvSpPr>
        <p:spPr bwMode="auto">
          <a:xfrm>
            <a:off x="393775" y="6929702"/>
            <a:ext cx="1496342" cy="37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/>
            <a:r>
              <a:rPr lang="ru-RU" b="1" dirty="0">
                <a:solidFill>
                  <a:srgbClr val="47FFD1"/>
                </a:solidFill>
              </a:rPr>
              <a:t>МАРС</a:t>
            </a:r>
          </a:p>
        </p:txBody>
      </p:sp>
      <p:sp>
        <p:nvSpPr>
          <p:cNvPr id="9233" name="TextBox 17"/>
          <p:cNvSpPr txBox="1">
            <a:spLocks noChangeArrowheads="1"/>
          </p:cNvSpPr>
          <p:nvPr/>
        </p:nvSpPr>
        <p:spPr bwMode="auto">
          <a:xfrm>
            <a:off x="4489029" y="7008450"/>
            <a:ext cx="1496342" cy="37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/>
            <a:r>
              <a:rPr lang="ru-RU" b="1" dirty="0">
                <a:solidFill>
                  <a:srgbClr val="47FFD1"/>
                </a:solidFill>
              </a:rPr>
              <a:t>ЮПИТЕР</a:t>
            </a:r>
          </a:p>
        </p:txBody>
      </p:sp>
      <p:sp>
        <p:nvSpPr>
          <p:cNvPr id="9234" name="TextBox 18"/>
          <p:cNvSpPr txBox="1">
            <a:spLocks noChangeArrowheads="1"/>
          </p:cNvSpPr>
          <p:nvPr/>
        </p:nvSpPr>
        <p:spPr bwMode="auto">
          <a:xfrm>
            <a:off x="8269263" y="6929702"/>
            <a:ext cx="1496342" cy="37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/>
            <a:r>
              <a:rPr lang="ru-RU" b="1" dirty="0">
                <a:solidFill>
                  <a:srgbClr val="47FFD1"/>
                </a:solidFill>
              </a:rPr>
              <a:t>САТУРН</a:t>
            </a:r>
          </a:p>
        </p:txBody>
      </p:sp>
      <p:sp>
        <p:nvSpPr>
          <p:cNvPr id="9235" name="TextBox 19"/>
          <p:cNvSpPr txBox="1">
            <a:spLocks noChangeArrowheads="1"/>
          </p:cNvSpPr>
          <p:nvPr/>
        </p:nvSpPr>
        <p:spPr bwMode="auto">
          <a:xfrm>
            <a:off x="8584283" y="5512263"/>
            <a:ext cx="1496342" cy="37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/>
            <a:r>
              <a:rPr lang="ru-RU" b="1" dirty="0">
                <a:solidFill>
                  <a:srgbClr val="47FFD1"/>
                </a:solidFill>
              </a:rPr>
              <a:t>УРАН</a:t>
            </a:r>
          </a:p>
        </p:txBody>
      </p:sp>
      <p:sp>
        <p:nvSpPr>
          <p:cNvPr id="9236" name="TextBox 20"/>
          <p:cNvSpPr txBox="1">
            <a:spLocks noChangeArrowheads="1"/>
          </p:cNvSpPr>
          <p:nvPr/>
        </p:nvSpPr>
        <p:spPr bwMode="auto">
          <a:xfrm>
            <a:off x="8584284" y="3937330"/>
            <a:ext cx="1338832" cy="37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/>
            <a:r>
              <a:rPr lang="ru-RU" b="1" dirty="0">
                <a:solidFill>
                  <a:srgbClr val="47FFD1"/>
                </a:solidFill>
              </a:rPr>
              <a:t>НЕПТУН</a:t>
            </a:r>
          </a:p>
        </p:txBody>
      </p:sp>
      <p:sp>
        <p:nvSpPr>
          <p:cNvPr id="9237" name="TextBox 21"/>
          <p:cNvSpPr txBox="1">
            <a:spLocks noChangeArrowheads="1"/>
          </p:cNvSpPr>
          <p:nvPr/>
        </p:nvSpPr>
        <p:spPr bwMode="auto">
          <a:xfrm>
            <a:off x="8584284" y="1889919"/>
            <a:ext cx="1338832" cy="37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/>
            <a:r>
              <a:rPr lang="ru-RU" b="1" dirty="0">
                <a:solidFill>
                  <a:srgbClr val="47FFD1"/>
                </a:solidFill>
              </a:rPr>
              <a:t>ПЛУТОН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85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50426" cy="7065985"/>
          </a:xfrm>
          <a:prstGeom prst="rect">
            <a:avLst/>
          </a:prstGeom>
          <a:noFill/>
        </p:spPr>
      </p:pic>
      <p:pic>
        <p:nvPicPr>
          <p:cNvPr id="1029" name="Picture 5" descr="C:\Users\user\Desktop\skydiver-15206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136" y="136499"/>
            <a:ext cx="1060903" cy="1500198"/>
          </a:xfrm>
          <a:prstGeom prst="rect">
            <a:avLst/>
          </a:prstGeom>
          <a:noFill/>
        </p:spPr>
      </p:pic>
      <p:pic>
        <p:nvPicPr>
          <p:cNvPr id="8" name="Picture 5" descr="C:\Users\user\Desktop\skydiver-15206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40708" y="0"/>
            <a:ext cx="1060903" cy="1500198"/>
          </a:xfrm>
          <a:prstGeom prst="rect">
            <a:avLst/>
          </a:prstGeom>
          <a:noFill/>
        </p:spPr>
      </p:pic>
      <p:pic>
        <p:nvPicPr>
          <p:cNvPr id="9" name="Picture 5" descr="C:\Users\user\Desktop\skydiver-15206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1432" y="136499"/>
            <a:ext cx="1224698" cy="1571636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754032" y="1636697"/>
            <a:ext cx="1785950" cy="5588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7</a:t>
            </a:r>
          </a:p>
          <a:p>
            <a:r>
              <a:rPr lang="ru-RU" sz="4800" b="1" dirty="0" smtClean="0">
                <a:solidFill>
                  <a:srgbClr val="FFFF00"/>
                </a:solidFill>
              </a:rPr>
              <a:t>500</a:t>
            </a:r>
          </a:p>
          <a:p>
            <a:r>
              <a:rPr lang="ru-RU" sz="4800" b="1" dirty="0" smtClean="0">
                <a:solidFill>
                  <a:srgbClr val="FFFF00"/>
                </a:solidFill>
              </a:rPr>
              <a:t>240</a:t>
            </a:r>
          </a:p>
          <a:p>
            <a:r>
              <a:rPr lang="ru-RU" sz="4800" b="1" dirty="0" smtClean="0">
                <a:solidFill>
                  <a:srgbClr val="FFFF00"/>
                </a:solidFill>
              </a:rPr>
              <a:t>110</a:t>
            </a:r>
          </a:p>
          <a:p>
            <a:r>
              <a:rPr lang="ru-RU" sz="4800" b="1" dirty="0" smtClean="0">
                <a:solidFill>
                  <a:srgbClr val="FFFF00"/>
                </a:solidFill>
              </a:rPr>
              <a:t>550</a:t>
            </a:r>
          </a:p>
          <a:p>
            <a:r>
              <a:rPr lang="ru-RU" sz="4800" b="1" dirty="0" smtClean="0">
                <a:solidFill>
                  <a:srgbClr val="FFFF00"/>
                </a:solidFill>
              </a:rPr>
              <a:t>270</a:t>
            </a:r>
          </a:p>
          <a:p>
            <a:r>
              <a:rPr lang="ru-RU" sz="4800" b="1" dirty="0" smtClean="0">
                <a:solidFill>
                  <a:srgbClr val="FFFF00"/>
                </a:solidFill>
              </a:rPr>
              <a:t>70</a:t>
            </a:r>
          </a:p>
          <a:p>
            <a:r>
              <a:rPr lang="ru-RU" sz="4800" b="1" dirty="0" smtClean="0">
                <a:solidFill>
                  <a:srgbClr val="FFFF00"/>
                </a:solidFill>
              </a:rPr>
              <a:t>26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97370" y="1636697"/>
            <a:ext cx="1428760" cy="5588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7</a:t>
            </a:r>
          </a:p>
          <a:p>
            <a:r>
              <a:rPr lang="ru-RU" sz="4800" b="1" dirty="0" smtClean="0">
                <a:solidFill>
                  <a:srgbClr val="FFFF00"/>
                </a:solidFill>
              </a:rPr>
              <a:t>900</a:t>
            </a:r>
          </a:p>
          <a:p>
            <a:r>
              <a:rPr lang="ru-RU" sz="4800" b="1" dirty="0" smtClean="0">
                <a:solidFill>
                  <a:srgbClr val="FFFF00"/>
                </a:solidFill>
              </a:rPr>
              <a:t>930</a:t>
            </a:r>
          </a:p>
          <a:p>
            <a:r>
              <a:rPr lang="ru-RU" sz="4800" b="1" dirty="0" smtClean="0">
                <a:solidFill>
                  <a:srgbClr val="FFFF00"/>
                </a:solidFill>
              </a:rPr>
              <a:t>110</a:t>
            </a:r>
          </a:p>
          <a:p>
            <a:r>
              <a:rPr lang="ru-RU" sz="4800" b="1" dirty="0" smtClean="0">
                <a:solidFill>
                  <a:srgbClr val="FFFF00"/>
                </a:solidFill>
              </a:rPr>
              <a:t>600</a:t>
            </a:r>
          </a:p>
          <a:p>
            <a:r>
              <a:rPr lang="ru-RU" sz="4800" b="1" dirty="0" smtClean="0">
                <a:solidFill>
                  <a:srgbClr val="FFFF00"/>
                </a:solidFill>
              </a:rPr>
              <a:t>370</a:t>
            </a:r>
            <a:endParaRPr lang="ru-RU" sz="4800" b="1" dirty="0" smtClean="0">
              <a:solidFill>
                <a:srgbClr val="FFFF00"/>
              </a:solidFill>
            </a:endParaRPr>
          </a:p>
          <a:p>
            <a:r>
              <a:rPr lang="ru-RU" sz="4800" b="1" dirty="0" smtClean="0">
                <a:solidFill>
                  <a:srgbClr val="FFFF00"/>
                </a:solidFill>
              </a:rPr>
              <a:t>80</a:t>
            </a:r>
          </a:p>
          <a:p>
            <a:r>
              <a:rPr lang="ru-RU" sz="4800" b="1" dirty="0" smtClean="0">
                <a:solidFill>
                  <a:srgbClr val="FFFF00"/>
                </a:solidFill>
              </a:rPr>
              <a:t>28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26394" y="1493821"/>
            <a:ext cx="1571636" cy="5588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7</a:t>
            </a:r>
          </a:p>
          <a:p>
            <a:r>
              <a:rPr lang="ru-RU" sz="4800" b="1" dirty="0" smtClean="0">
                <a:solidFill>
                  <a:srgbClr val="FFFF00"/>
                </a:solidFill>
              </a:rPr>
              <a:t>900</a:t>
            </a:r>
          </a:p>
          <a:p>
            <a:r>
              <a:rPr lang="ru-RU" sz="4800" b="1" dirty="0" smtClean="0">
                <a:solidFill>
                  <a:srgbClr val="FFFF00"/>
                </a:solidFill>
              </a:rPr>
              <a:t>404</a:t>
            </a:r>
          </a:p>
          <a:p>
            <a:r>
              <a:rPr lang="ru-RU" sz="4800" b="1" dirty="0" smtClean="0">
                <a:solidFill>
                  <a:srgbClr val="FFFF00"/>
                </a:solidFill>
              </a:rPr>
              <a:t>110</a:t>
            </a:r>
          </a:p>
          <a:p>
            <a:r>
              <a:rPr lang="ru-RU" sz="4800" b="1" dirty="0" smtClean="0">
                <a:solidFill>
                  <a:srgbClr val="FFFF00"/>
                </a:solidFill>
              </a:rPr>
              <a:t>600</a:t>
            </a:r>
          </a:p>
          <a:p>
            <a:r>
              <a:rPr lang="ru-RU" sz="4800" b="1" dirty="0" smtClean="0">
                <a:solidFill>
                  <a:srgbClr val="FFFF00"/>
                </a:solidFill>
              </a:rPr>
              <a:t>470</a:t>
            </a:r>
          </a:p>
          <a:p>
            <a:r>
              <a:rPr lang="ru-RU" sz="4800" b="1" dirty="0" smtClean="0">
                <a:solidFill>
                  <a:srgbClr val="FFFF00"/>
                </a:solidFill>
              </a:rPr>
              <a:t>80</a:t>
            </a:r>
          </a:p>
          <a:p>
            <a:r>
              <a:rPr lang="ru-RU" sz="4800" b="1" dirty="0" smtClean="0">
                <a:solidFill>
                  <a:srgbClr val="FFFF00"/>
                </a:solidFill>
              </a:rPr>
              <a:t>93</a:t>
            </a:r>
            <a:endParaRPr lang="ru-RU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3" grpId="0" build="p"/>
      <p:bldP spid="2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тем открытый урок\kosmo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5403" y="207937"/>
            <a:ext cx="9755221" cy="6893767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-531852" y="1422383"/>
          <a:ext cx="3786214" cy="2611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user\Desktop\85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50426" cy="70659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/>
              <a:t>Математический диктант</a:t>
            </a:r>
            <a:endParaRPr lang="ru-RU" sz="4800" b="1" dirty="0"/>
          </a:p>
        </p:txBody>
      </p:sp>
      <p:sp>
        <p:nvSpPr>
          <p:cNvPr id="4" name="6-конечная звезда 3"/>
          <p:cNvSpPr/>
          <p:nvPr/>
        </p:nvSpPr>
        <p:spPr bwMode="auto">
          <a:xfrm>
            <a:off x="1111222" y="1565259"/>
            <a:ext cx="2000264" cy="2143140"/>
          </a:xfrm>
          <a:prstGeom prst="star6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2726" y="1993887"/>
            <a:ext cx="1000132" cy="112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9</a:t>
            </a:r>
            <a:endParaRPr lang="ru-RU" sz="7200" b="1" dirty="0"/>
          </a:p>
        </p:txBody>
      </p:sp>
      <p:sp>
        <p:nvSpPr>
          <p:cNvPr id="7" name="6-конечная звезда 6"/>
          <p:cNvSpPr/>
          <p:nvPr/>
        </p:nvSpPr>
        <p:spPr bwMode="auto">
          <a:xfrm>
            <a:off x="968346" y="4422779"/>
            <a:ext cx="2286016" cy="2214578"/>
          </a:xfrm>
          <a:prstGeom prst="star6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" name="6-конечная звезда 7"/>
          <p:cNvSpPr/>
          <p:nvPr/>
        </p:nvSpPr>
        <p:spPr bwMode="auto">
          <a:xfrm>
            <a:off x="4111618" y="1279507"/>
            <a:ext cx="1928826" cy="2143140"/>
          </a:xfrm>
          <a:prstGeom prst="star6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9" name="6-конечная звезда 8"/>
          <p:cNvSpPr/>
          <p:nvPr/>
        </p:nvSpPr>
        <p:spPr bwMode="auto">
          <a:xfrm>
            <a:off x="3968742" y="3994151"/>
            <a:ext cx="1857388" cy="2000264"/>
          </a:xfrm>
          <a:prstGeom prst="star6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6-конечная звезда 9"/>
          <p:cNvSpPr/>
          <p:nvPr/>
        </p:nvSpPr>
        <p:spPr bwMode="auto">
          <a:xfrm>
            <a:off x="6969138" y="1779573"/>
            <a:ext cx="2214578" cy="2143140"/>
          </a:xfrm>
          <a:prstGeom prst="star6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1" name="6-конечная звезда 10"/>
          <p:cNvSpPr/>
          <p:nvPr/>
        </p:nvSpPr>
        <p:spPr bwMode="auto">
          <a:xfrm>
            <a:off x="6897700" y="3994151"/>
            <a:ext cx="2071702" cy="2000264"/>
          </a:xfrm>
          <a:prstGeom prst="star6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97370" y="1922449"/>
            <a:ext cx="1571636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220</a:t>
            </a:r>
            <a:endParaRPr lang="ru-RU" sz="5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397766" y="2422515"/>
            <a:ext cx="2071702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310</a:t>
            </a:r>
            <a:endParaRPr lang="ru-RU" sz="5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25536" y="5065721"/>
            <a:ext cx="1500198" cy="95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685</a:t>
            </a:r>
            <a:endParaRPr lang="ru-RU" sz="6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325932" y="4422779"/>
            <a:ext cx="1214446" cy="95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47</a:t>
            </a:r>
            <a:endParaRPr lang="ru-RU" sz="6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183452" y="4637093"/>
            <a:ext cx="1428760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390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2" grpId="0" build="p"/>
      <p:bldP spid="13" grpId="0" build="p"/>
      <p:bldP spid="14" grpId="0" build="p"/>
      <p:bldP spid="15" grpId="0" build="p"/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атем открытый урок\phoca_thumb_l_828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3966" y="207937"/>
            <a:ext cx="9358815" cy="6929486"/>
          </a:xfrm>
          <a:prstGeom prst="rect">
            <a:avLst/>
          </a:prstGeom>
          <a:noFill/>
        </p:spPr>
      </p:pic>
      <p:pic>
        <p:nvPicPr>
          <p:cNvPr id="4" name="vnimanie_-_obnaruzhen_VIRUS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326328" y="4851407"/>
            <a:ext cx="2366977" cy="23669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702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3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D:\матем открытый урок\12765_1-bullyland.jpg"/>
          <p:cNvPicPr>
            <a:picLocks noChangeAspect="1" noChangeArrowheads="1"/>
          </p:cNvPicPr>
          <p:nvPr/>
        </p:nvPicPr>
        <p:blipFill>
          <a:blip r:embed="rId2"/>
          <a:srcRect l="6347" t="7576" r="12038" b="1515"/>
          <a:stretch>
            <a:fillRect/>
          </a:stretch>
        </p:blipFill>
        <p:spPr bwMode="auto">
          <a:xfrm>
            <a:off x="6611948" y="2422515"/>
            <a:ext cx="3245666" cy="4572032"/>
          </a:xfrm>
          <a:prstGeom prst="rect">
            <a:avLst/>
          </a:prstGeom>
          <a:noFill/>
        </p:spPr>
      </p:pic>
      <p:sp>
        <p:nvSpPr>
          <p:cNvPr id="5" name="7-конечная звезда 4"/>
          <p:cNvSpPr/>
          <p:nvPr/>
        </p:nvSpPr>
        <p:spPr bwMode="auto">
          <a:xfrm>
            <a:off x="0" y="1136631"/>
            <a:ext cx="1714512" cy="1428760"/>
          </a:xfrm>
          <a:prstGeom prst="star7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" name="7-конечная звезда 6"/>
          <p:cNvSpPr/>
          <p:nvPr/>
        </p:nvSpPr>
        <p:spPr bwMode="auto">
          <a:xfrm>
            <a:off x="8366113" y="1350945"/>
            <a:ext cx="1714512" cy="1428760"/>
          </a:xfrm>
          <a:prstGeom prst="star7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" name="7-конечная звезда 7"/>
          <p:cNvSpPr/>
          <p:nvPr/>
        </p:nvSpPr>
        <p:spPr bwMode="auto">
          <a:xfrm>
            <a:off x="1539850" y="279375"/>
            <a:ext cx="1714512" cy="1428760"/>
          </a:xfrm>
          <a:prstGeom prst="star7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9" name="7-конечная звезда 8"/>
          <p:cNvSpPr/>
          <p:nvPr/>
        </p:nvSpPr>
        <p:spPr bwMode="auto">
          <a:xfrm>
            <a:off x="3182924" y="207937"/>
            <a:ext cx="1714512" cy="1428760"/>
          </a:xfrm>
          <a:prstGeom prst="star7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7-конечная звезда 9"/>
          <p:cNvSpPr/>
          <p:nvPr/>
        </p:nvSpPr>
        <p:spPr bwMode="auto">
          <a:xfrm>
            <a:off x="4825998" y="207937"/>
            <a:ext cx="1714512" cy="1428760"/>
          </a:xfrm>
          <a:prstGeom prst="star7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1" name="7-конечная звезда 10"/>
          <p:cNvSpPr/>
          <p:nvPr/>
        </p:nvSpPr>
        <p:spPr bwMode="auto">
          <a:xfrm>
            <a:off x="6754824" y="493689"/>
            <a:ext cx="1714512" cy="1428760"/>
          </a:xfrm>
          <a:prstGeom prst="star7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718" y="1565259"/>
            <a:ext cx="928694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5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97040" y="636565"/>
            <a:ext cx="928694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10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97238" y="636565"/>
            <a:ext cx="1285884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100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11750" y="493689"/>
            <a:ext cx="1643074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600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26262" y="850879"/>
            <a:ext cx="1928826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746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37551" y="1708135"/>
            <a:ext cx="1643074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1000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user\Desktop\венер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6974" y="2065325"/>
            <a:ext cx="2047875" cy="2047875"/>
          </a:xfrm>
          <a:prstGeom prst="rect">
            <a:avLst/>
          </a:prstGeom>
          <a:noFill/>
        </p:spPr>
      </p:pic>
      <p:pic>
        <p:nvPicPr>
          <p:cNvPr id="1028" name="Picture 4" descr="C:\Users\user\Desktop\юпитер.jpg"/>
          <p:cNvPicPr>
            <a:picLocks noChangeAspect="1" noChangeArrowheads="1"/>
          </p:cNvPicPr>
          <p:nvPr/>
        </p:nvPicPr>
        <p:blipFill>
          <a:blip r:embed="rId4"/>
          <a:srcRect l="20117" t="1712" r="21289"/>
          <a:stretch>
            <a:fillRect/>
          </a:stretch>
        </p:blipFill>
        <p:spPr bwMode="auto">
          <a:xfrm>
            <a:off x="4040180" y="1565259"/>
            <a:ext cx="3143272" cy="2800314"/>
          </a:xfrm>
          <a:prstGeom prst="rect">
            <a:avLst/>
          </a:prstGeom>
          <a:noFill/>
        </p:spPr>
      </p:pic>
      <p:pic>
        <p:nvPicPr>
          <p:cNvPr id="1029" name="Picture 5" descr="C:\Users\user\Desktop\сатурн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18" y="4351341"/>
            <a:ext cx="3469326" cy="2452697"/>
          </a:xfrm>
          <a:prstGeom prst="rect">
            <a:avLst/>
          </a:prstGeom>
          <a:noFill/>
        </p:spPr>
      </p:pic>
      <p:pic>
        <p:nvPicPr>
          <p:cNvPr id="1030" name="Picture 6" descr="C:\Users\user\Desktop\нептун.png"/>
          <p:cNvPicPr>
            <a:picLocks noChangeAspect="1" noChangeArrowheads="1"/>
          </p:cNvPicPr>
          <p:nvPr/>
        </p:nvPicPr>
        <p:blipFill>
          <a:blip r:embed="rId6"/>
          <a:srcRect l="27500" t="15000" r="23000" b="18000"/>
          <a:stretch>
            <a:fillRect/>
          </a:stretch>
        </p:blipFill>
        <p:spPr bwMode="auto">
          <a:xfrm>
            <a:off x="4325932" y="4422779"/>
            <a:ext cx="2571768" cy="2610734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896908" y="5494349"/>
            <a:ext cx="8786874" cy="14662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Помогите!!!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  <p:bldP spid="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56" y="279375"/>
            <a:ext cx="8997949" cy="1785949"/>
          </a:xfrm>
        </p:spPr>
        <p:txBody>
          <a:bodyPr/>
          <a:lstStyle/>
          <a:p>
            <a:r>
              <a:rPr lang="ru-RU" sz="2400" b="1" dirty="0" smtClean="0"/>
              <a:t>На Сатурне планетоход 1 двигается со скоростью 70 м/мин и проходит расстояние 490 м, а планетоход 2 двигается со скоростью 80 м/мин. Какое расстояние преодолеет планетоход 2 за такое же время?</a:t>
            </a:r>
            <a:endParaRPr lang="ru-RU" b="1" dirty="0" smtClean="0"/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0261143"/>
              </p:ext>
            </p:extLst>
          </p:nvPr>
        </p:nvGraphicFramePr>
        <p:xfrm>
          <a:off x="575816" y="2051645"/>
          <a:ext cx="8496944" cy="504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8326"/>
                <a:gridCol w="2784309"/>
                <a:gridCol w="2784309"/>
              </a:tblGrid>
              <a:tr h="15039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874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3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ru-RU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</a:t>
                      </a:r>
                      <a:r>
                        <a:rPr lang="ru-RU" sz="3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ru-RU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916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ru-RU" sz="3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ru-RU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 bwMode="auto">
          <a:xfrm>
            <a:off x="6267043" y="5117494"/>
            <a:ext cx="288032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Прямоугольник 7"/>
          <p:cNvSpPr/>
          <p:nvPr/>
        </p:nvSpPr>
        <p:spPr>
          <a:xfrm>
            <a:off x="503808" y="2051645"/>
            <a:ext cx="3024336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Скорость 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(м/мин)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28144" y="2077481"/>
            <a:ext cx="2738899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Время 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(мин)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67044" y="2077481"/>
            <a:ext cx="2880320" cy="1384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Расстояние 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(м)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82726" y="4922845"/>
            <a:ext cx="1031051" cy="1433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80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40114" y="4779969"/>
            <a:ext cx="2643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одинаковое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34420" y="4846372"/>
            <a:ext cx="184731" cy="1880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endParaRPr lang="ru-RU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11126" y="3507218"/>
            <a:ext cx="1031051" cy="1433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70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36047" y="3799845"/>
            <a:ext cx="1396536" cy="865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490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54890" y="5422911"/>
            <a:ext cx="748923" cy="1351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93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2017</TotalTime>
  <Words>410</Words>
  <Application>Microsoft Office PowerPoint</Application>
  <PresentationFormat>Произвольный</PresentationFormat>
  <Paragraphs>157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Урок закрепления    «Задачи на  нахождение  четвертого  пропорционального»</vt:lpstr>
      <vt:lpstr>Вперед, за знаниями!!!</vt:lpstr>
      <vt:lpstr>Слайд 3</vt:lpstr>
      <vt:lpstr>Слайд 4</vt:lpstr>
      <vt:lpstr>Слайд 5</vt:lpstr>
      <vt:lpstr>Математический диктант</vt:lpstr>
      <vt:lpstr>Слайд 7</vt:lpstr>
      <vt:lpstr>Слайд 8</vt:lpstr>
      <vt:lpstr>Слайд 9</vt:lpstr>
      <vt:lpstr>Задача </vt:lpstr>
      <vt:lpstr>Слайд 11</vt:lpstr>
      <vt:lpstr>Задача</vt:lpstr>
      <vt:lpstr>Из 27 м ткани для жителей Плутона сшили 3 рубашки. Сколько можно сшить брюк из 45 м ткани, если на одно изделие израсходовали одинаковое количество ткани?</vt:lpstr>
      <vt:lpstr>Задача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Ксюшка</dc:creator>
  <cp:lastModifiedBy>user</cp:lastModifiedBy>
  <cp:revision>136</cp:revision>
  <cp:lastPrinted>1601-01-01T00:00:00Z</cp:lastPrinted>
  <dcterms:created xsi:type="dcterms:W3CDTF">2011-01-11T07:38:58Z</dcterms:created>
  <dcterms:modified xsi:type="dcterms:W3CDTF">2016-04-13T08:41:51Z</dcterms:modified>
</cp:coreProperties>
</file>